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4"/>
  </p:notesMasterIdLst>
  <p:sldIdLst>
    <p:sldId id="256" r:id="rId2"/>
    <p:sldId id="257" r:id="rId3"/>
    <p:sldId id="262" r:id="rId4"/>
    <p:sldId id="306" r:id="rId5"/>
    <p:sldId id="307" r:id="rId6"/>
    <p:sldId id="308" r:id="rId7"/>
    <p:sldId id="309" r:id="rId8"/>
    <p:sldId id="280" r:id="rId9"/>
    <p:sldId id="310" r:id="rId10"/>
    <p:sldId id="275" r:id="rId11"/>
    <p:sldId id="267" r:id="rId12"/>
    <p:sldId id="287" r:id="rId13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Montserrat ExtraBold" panose="00000900000000000000" pitchFamily="2" charset="0"/>
      <p:bold r:id="rId19"/>
      <p:boldItalic r:id="rId20"/>
    </p:embeddedFont>
    <p:embeddedFont>
      <p:font typeface="Montserrat ExtraLight" panose="000003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7C99DB-B50D-4828-8D0B-98ACD5C2A060}">
  <a:tblStyle styleId="{167C99DB-B50D-4828-8D0B-98ACD5C2A0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3" d="100"/>
          <a:sy n="133" d="100"/>
        </p:scale>
        <p:origin x="90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7f9262ee2f_0_26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7f9262ee2f_0_26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" name="Google Shape;2176;g7f9262ee2f_0_26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7" name="Google Shape;2177;g7f9262ee2f_0_26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6266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1764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43376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3534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3906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5"/>
          <p:cNvSpPr txBox="1">
            <a:spLocks noGrp="1"/>
          </p:cNvSpPr>
          <p:nvPr>
            <p:ph type="body" idx="1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8" r:id="rId5"/>
    <p:sldLayoutId id="2147483659" r:id="rId6"/>
    <p:sldLayoutId id="2147483665" r:id="rId7"/>
    <p:sldLayoutId id="2147483670" r:id="rId8"/>
    <p:sldLayoutId id="214748368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5G a bu</a:t>
            </a:r>
            <a:r>
              <a:rPr lang="sk-SK" dirty="0"/>
              <a:t>dúcnosť mobilných sietí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dirty="0"/>
              <a:t>Alex Szabó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dirty="0"/>
              <a:t>II.D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Učebný materiál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57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2800" dirty="0"/>
              <a:t>Výzvy a nevýhody 6G</a:t>
            </a:r>
            <a:endParaRPr sz="2800" dirty="0"/>
          </a:p>
        </p:txBody>
      </p:sp>
      <p:sp>
        <p:nvSpPr>
          <p:cNvPr id="1994" name="Google Shape;1994;p57"/>
          <p:cNvSpPr txBox="1">
            <a:spLocks noGrp="1"/>
          </p:cNvSpPr>
          <p:nvPr>
            <p:ph type="body" idx="1"/>
          </p:nvPr>
        </p:nvSpPr>
        <p:spPr>
          <a:xfrm>
            <a:off x="1070953" y="2045624"/>
            <a:ext cx="3258900" cy="12123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sz="1600" dirty="0"/>
              <a:t>Prideľovanie a regulácia frekvenčného spektra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sk-SK"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-PL" sz="1600" dirty="0"/>
              <a:t>Obavy o bezpečnosť a súkromie</a:t>
            </a:r>
            <a:endParaRPr sz="1600" dirty="0"/>
          </a:p>
        </p:txBody>
      </p:sp>
      <p:sp>
        <p:nvSpPr>
          <p:cNvPr id="1995" name="Google Shape;1995;p57"/>
          <p:cNvSpPr txBox="1">
            <a:spLocks noGrp="1"/>
          </p:cNvSpPr>
          <p:nvPr>
            <p:ph type="body" idx="2"/>
          </p:nvPr>
        </p:nvSpPr>
        <p:spPr>
          <a:xfrm>
            <a:off x="4817861" y="2045624"/>
            <a:ext cx="3258900" cy="12123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sz="1600" dirty="0"/>
              <a:t>Globálne snahy o normalizáciu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sk-SK"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sz="1600" dirty="0"/>
              <a:t>Dopad na životné prostredie</a:t>
            </a:r>
            <a:endParaRPr sz="1600" dirty="0"/>
          </a:p>
        </p:txBody>
      </p:sp>
      <p:cxnSp>
        <p:nvCxnSpPr>
          <p:cNvPr id="1998" name="Google Shape;1998;p5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1273500" y="1586550"/>
            <a:ext cx="65970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dirty="0"/>
              <a:t>Ďakujem za pozornosť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p6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2800" dirty="0"/>
              <a:t>Zdroje</a:t>
            </a:r>
            <a:endParaRPr sz="2800" dirty="0"/>
          </a:p>
        </p:txBody>
      </p:sp>
      <p:sp>
        <p:nvSpPr>
          <p:cNvPr id="2180" name="Google Shape;2180;p69"/>
          <p:cNvSpPr txBox="1">
            <a:spLocks noGrp="1"/>
          </p:cNvSpPr>
          <p:nvPr>
            <p:ph type="body" idx="1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endParaRPr dirty="0"/>
          </a:p>
        </p:txBody>
      </p:sp>
      <p:cxnSp>
        <p:nvCxnSpPr>
          <p:cNvPr id="2181" name="Google Shape;2181;p6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182" name="Google Shape;218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975" y="1634837"/>
            <a:ext cx="2539443" cy="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3" name="Google Shape;2183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707177" y="1634837"/>
            <a:ext cx="1976586" cy="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4" name="Google Shape;2184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5956" y="2620891"/>
            <a:ext cx="2939569" cy="68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5" name="Google Shape;2185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5638" y="3541975"/>
            <a:ext cx="3800201" cy="878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2800" dirty="0"/>
              <a:t>Obsah</a:t>
            </a:r>
            <a:endParaRPr sz="2800"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spcAft>
                <a:spcPts val="1600"/>
              </a:spcAft>
              <a:buSzPct val="100000"/>
              <a:buFont typeface="+mj-lt"/>
              <a:buAutoNum type="arabicPeriod"/>
            </a:pPr>
            <a:r>
              <a:rPr lang="sk-SK" sz="1400" dirty="0"/>
              <a:t>Úvod do 5G</a:t>
            </a:r>
          </a:p>
          <a:p>
            <a:pPr marL="342900" indent="-342900">
              <a:spcAft>
                <a:spcPts val="1600"/>
              </a:spcAft>
              <a:buSzPct val="100000"/>
              <a:buFont typeface="+mj-lt"/>
              <a:buAutoNum type="arabicPeriod"/>
            </a:pPr>
            <a:r>
              <a:rPr lang="sk-SK" sz="1400" dirty="0"/>
              <a:t>Výhody 5G v porovnaní s predošlými generáciami</a:t>
            </a:r>
          </a:p>
          <a:p>
            <a:pPr marL="342900" indent="-342900">
              <a:spcAft>
                <a:spcPts val="1600"/>
              </a:spcAft>
              <a:buSzPct val="100000"/>
              <a:buFont typeface="+mj-lt"/>
              <a:buAutoNum type="arabicPeriod"/>
            </a:pPr>
            <a:r>
              <a:rPr lang="sk-SK" sz="1400" dirty="0"/>
              <a:t>Výzvy s 5G sieťami</a:t>
            </a:r>
          </a:p>
          <a:p>
            <a:pPr marL="342900" indent="-342900">
              <a:spcAft>
                <a:spcPts val="1600"/>
              </a:spcAft>
              <a:buSzPct val="100000"/>
              <a:buFont typeface="+mj-lt"/>
              <a:buAutoNum type="arabicPeriod"/>
            </a:pPr>
            <a:r>
              <a:rPr lang="sk-SK" sz="1400" dirty="0"/>
              <a:t>Úvod do 6G</a:t>
            </a:r>
          </a:p>
          <a:p>
            <a:pPr marL="342900" indent="-342900">
              <a:spcAft>
                <a:spcPts val="1600"/>
              </a:spcAft>
              <a:buSzPct val="100000"/>
              <a:buFont typeface="+mj-lt"/>
              <a:buAutoNum type="arabicPeriod"/>
            </a:pPr>
            <a:r>
              <a:rPr lang="sk-SK" sz="1400" dirty="0"/>
              <a:t>Pokroky 6G nad 5G</a:t>
            </a:r>
          </a:p>
          <a:p>
            <a:pPr marL="342900" indent="-342900">
              <a:spcAft>
                <a:spcPts val="1600"/>
              </a:spcAft>
              <a:buSzPct val="100000"/>
              <a:buFont typeface="+mj-lt"/>
              <a:buAutoNum type="arabicPeriod"/>
            </a:pPr>
            <a:r>
              <a:rPr lang="sk-SK" sz="1400" dirty="0"/>
              <a:t>Potenciálne využitie 6G</a:t>
            </a:r>
          </a:p>
          <a:p>
            <a:pPr marL="342900" indent="-342900">
              <a:spcAft>
                <a:spcPts val="1600"/>
              </a:spcAft>
              <a:buSzPct val="100000"/>
              <a:buFont typeface="+mj-lt"/>
              <a:buAutoNum type="arabicPeriod"/>
            </a:pPr>
            <a:r>
              <a:rPr lang="sk-SK" sz="1400" dirty="0"/>
              <a:t>Technológie umožňujúce 6G</a:t>
            </a:r>
          </a:p>
          <a:p>
            <a:pPr marL="342900" indent="-342900">
              <a:spcAft>
                <a:spcPts val="1600"/>
              </a:spcAft>
              <a:buSzPct val="100000"/>
              <a:buFont typeface="+mj-lt"/>
              <a:buAutoNum type="arabicPeriod"/>
            </a:pPr>
            <a:r>
              <a:rPr lang="sk-SK" sz="1400" dirty="0"/>
              <a:t>Výzvy a nevýhody 6G</a:t>
            </a:r>
            <a:endParaRPr sz="1400"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2800" dirty="0"/>
              <a:t>Úvod do 5G</a:t>
            </a:r>
            <a:endParaRPr sz="2800"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Piata generácia technológií mobilnej komunikácie</a:t>
            </a:r>
          </a:p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Prvá 5G sieť bola spustená v roku 2019</a:t>
            </a:r>
          </a:p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Prináša veľmi vysoké rýchlosti sťahovania aj odosielania dát</a:t>
            </a: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8935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2800" dirty="0"/>
              <a:t>Výhody 5G v porovnaní s predošlými generáciami</a:t>
            </a:r>
            <a:endParaRPr sz="2800"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20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Vylepšená rýchlosť a šírka pásma</a:t>
            </a:r>
          </a:p>
          <a:p>
            <a:pPr marL="285750" indent="-285750">
              <a:lnSpc>
                <a:spcPct val="20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Vylepšená spoľahlivosť a nižšia latencia.</a:t>
            </a:r>
          </a:p>
          <a:p>
            <a:pPr marL="285750" indent="-285750">
              <a:lnSpc>
                <a:spcPct val="20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Umožňuje používanie nových aplikácií a služieb ako napr</a:t>
            </a:r>
            <a:r>
              <a:rPr lang="sk-SK" b="1" dirty="0"/>
              <a:t>. </a:t>
            </a:r>
            <a:r>
              <a:rPr lang="pt-BR" u="sng" dirty="0"/>
              <a:t>rozšírená a virtuálna realita (AR/VR)</a:t>
            </a:r>
            <a:endParaRPr u="sng" dirty="0"/>
          </a:p>
        </p:txBody>
      </p:sp>
      <p:cxnSp>
        <p:nvCxnSpPr>
          <p:cNvPr id="216" name="Google Shape;216;p44"/>
          <p:cNvCxnSpPr>
            <a:cxnSpLocks/>
          </p:cNvCxnSpPr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993610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8935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2800" dirty="0"/>
              <a:t>Výzvy s 5G sieťami</a:t>
            </a:r>
            <a:endParaRPr sz="2800"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pl-PL" dirty="0"/>
              <a:t>Náklady na rozmiestnenie a požiadavky na infraštruktúru</a:t>
            </a:r>
          </a:p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Obavy o bezpečnosť, dezinformácie o nebezpečnosti 5G</a:t>
            </a:r>
          </a:p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Dostupnosť a správa spektra</a:t>
            </a:r>
          </a:p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Signál môže byť menej stabilný, má kratší dosah</a:t>
            </a:r>
            <a:endParaRPr dirty="0"/>
          </a:p>
        </p:txBody>
      </p:sp>
      <p:cxnSp>
        <p:nvCxnSpPr>
          <p:cNvPr id="216" name="Google Shape;216;p44"/>
          <p:cNvCxnSpPr>
            <a:cxnSpLocks/>
          </p:cNvCxnSpPr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397329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8935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2800" dirty="0"/>
              <a:t>Úvod do 6G</a:t>
            </a:r>
            <a:endParaRPr sz="2800"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Šiesta generácia bezdrôtovej komunikačnej technológie</a:t>
            </a:r>
          </a:p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Predstavuje ďalší evolučný krok v bezdrôtovej komunikačnej technológii, ktorý nahrádza 5G siete</a:t>
            </a:r>
          </a:p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Veľký skok vpred v rýchlosti, kapacite a schopnostiach</a:t>
            </a:r>
          </a:p>
        </p:txBody>
      </p:sp>
      <p:cxnSp>
        <p:nvCxnSpPr>
          <p:cNvPr id="216" name="Google Shape;216;p44"/>
          <p:cNvCxnSpPr>
            <a:cxnSpLocks/>
          </p:cNvCxnSpPr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548754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8935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2800" dirty="0"/>
              <a:t>Pokroky 6G nad 5G</a:t>
            </a:r>
            <a:endParaRPr sz="2800"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Ultra vysokorýchlostné pripojenie – rýchlosť prenosu dát presahuje terabit za sekundu</a:t>
            </a:r>
          </a:p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Ultra nízka latencia pre aplikácie</a:t>
            </a:r>
          </a:p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r>
              <a:rPr lang="sk-SK" dirty="0"/>
              <a:t>Zvýšená spoľahlivosť a bezpečnosť</a:t>
            </a:r>
          </a:p>
          <a:p>
            <a:pPr marL="285750" indent="-285750">
              <a:lnSpc>
                <a:spcPct val="150000"/>
              </a:lnSpc>
              <a:buClr>
                <a:schemeClr val="bg2"/>
              </a:buClr>
              <a:buFont typeface="Montserrat" panose="00000500000000000000" pitchFamily="2" charset="0"/>
              <a:buChar char="●"/>
            </a:pPr>
            <a:endParaRPr lang="sk-SK" dirty="0"/>
          </a:p>
        </p:txBody>
      </p:sp>
      <p:cxnSp>
        <p:nvCxnSpPr>
          <p:cNvPr id="216" name="Google Shape;216;p44"/>
          <p:cNvCxnSpPr>
            <a:cxnSpLocks/>
          </p:cNvCxnSpPr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67273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62"/>
          <p:cNvSpPr txBox="1">
            <a:spLocks noGrp="1"/>
          </p:cNvSpPr>
          <p:nvPr>
            <p:ph type="body" idx="2"/>
          </p:nvPr>
        </p:nvSpPr>
        <p:spPr>
          <a:xfrm>
            <a:off x="4703374" y="909600"/>
            <a:ext cx="3756625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sk-SK" sz="1600" dirty="0">
                <a:solidFill>
                  <a:schemeClr val="lt1"/>
                </a:solidFill>
              </a:rPr>
              <a:t>IoT (internet vecí) a inteligentné mestá vysokej úrovne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sk-SK" sz="1600" dirty="0"/>
              <a:t>Holografická komunikácia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sk-SK" sz="1600" dirty="0">
                <a:solidFill>
                  <a:schemeClr val="lt1"/>
                </a:solidFill>
              </a:rPr>
              <a:t>Pokročilé zdravotnícke služby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sk-SK" sz="1600" dirty="0"/>
              <a:t>Bezproblémová integrácia umelej inteligencie a robotiky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2800" dirty="0"/>
              <a:t>Potenciálne využitie 6G</a:t>
            </a:r>
            <a:endParaRPr sz="2800"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62"/>
          <p:cNvSpPr txBox="1">
            <a:spLocks noGrp="1"/>
          </p:cNvSpPr>
          <p:nvPr>
            <p:ph type="body" idx="2"/>
          </p:nvPr>
        </p:nvSpPr>
        <p:spPr>
          <a:xfrm>
            <a:off x="4703374" y="909600"/>
            <a:ext cx="3756625" cy="35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sk-SK" sz="1600" dirty="0">
                <a:solidFill>
                  <a:schemeClr val="lt1"/>
                </a:solidFill>
              </a:rPr>
              <a:t>Terahertzové frekvencie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sk-SK" sz="1600" dirty="0">
                <a:solidFill>
                  <a:schemeClr val="lt1"/>
                </a:solidFill>
              </a:rPr>
              <a:t>Kvantová komunikácia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sk-SK" sz="1600" dirty="0">
                <a:solidFill>
                  <a:schemeClr val="lt1"/>
                </a:solidFill>
              </a:rPr>
              <a:t>Siete poháňané umelou inteligenciou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sk-SK" sz="1600" dirty="0">
                <a:solidFill>
                  <a:schemeClr val="lt1"/>
                </a:solidFill>
              </a:rPr>
              <a:t>Nanotechnológia -  má slúžiť na priamu manipuláciu hmoty na nanoúrovni, na ktorú dnes nemáme dostatočnú techniku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2800" dirty="0"/>
              <a:t>Technológie umožňujúce 6G</a:t>
            </a:r>
            <a:endParaRPr sz="2800"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403116565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269</Words>
  <Application>Microsoft Office PowerPoint</Application>
  <PresentationFormat>Prezentácia na obrazovke (16:9)</PresentationFormat>
  <Paragraphs>53</Paragraphs>
  <Slides>12</Slides>
  <Notes>12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12</vt:i4>
      </vt:variant>
    </vt:vector>
  </HeadingPairs>
  <TitlesOfParts>
    <vt:vector size="17" baseType="lpstr">
      <vt:lpstr>Montserrat ExtraBold</vt:lpstr>
      <vt:lpstr>Montserrat ExtraLight</vt:lpstr>
      <vt:lpstr>Montserrat</vt:lpstr>
      <vt:lpstr>Arial</vt:lpstr>
      <vt:lpstr>Futuristic Background by Slidesgo</vt:lpstr>
      <vt:lpstr>5G a budúcnosť mobilných sietí</vt:lpstr>
      <vt:lpstr>Obsah</vt:lpstr>
      <vt:lpstr>Úvod do 5G</vt:lpstr>
      <vt:lpstr>Výhody 5G v porovnaní s predošlými generáciami</vt:lpstr>
      <vt:lpstr>Výzvy s 5G sieťami</vt:lpstr>
      <vt:lpstr>Úvod do 6G</vt:lpstr>
      <vt:lpstr>Pokroky 6G nad 5G</vt:lpstr>
      <vt:lpstr>Potenciálne využitie 6G</vt:lpstr>
      <vt:lpstr>Technológie umožňujúce 6G</vt:lpstr>
      <vt:lpstr>Výzvy a nevýhody 6G</vt:lpstr>
      <vt:lpstr>Ďakujem za pozornosť</vt:lpstr>
      <vt:lpstr>Zdroje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5G a budúcnosť mobilných sietí</dc:title>
  <dc:creator>Alex Szabo</dc:creator>
  <cp:lastModifiedBy>Alex Szabo</cp:lastModifiedBy>
  <cp:revision>1</cp:revision>
  <dcterms:modified xsi:type="dcterms:W3CDTF">2024-04-28T09:57:18Z</dcterms:modified>
</cp:coreProperties>
</file>